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handoutMasterIdLst>
    <p:handoutMasterId r:id="rId18"/>
  </p:handoutMasterIdLst>
  <p:sldIdLst>
    <p:sldId id="256" r:id="rId2"/>
    <p:sldId id="257" r:id="rId3"/>
    <p:sldId id="265" r:id="rId4"/>
    <p:sldId id="263" r:id="rId5"/>
    <p:sldId id="261" r:id="rId6"/>
    <p:sldId id="262" r:id="rId7"/>
    <p:sldId id="266" r:id="rId8"/>
    <p:sldId id="267" r:id="rId9"/>
    <p:sldId id="264" r:id="rId10"/>
    <p:sldId id="268" r:id="rId11"/>
    <p:sldId id="269" r:id="rId12"/>
    <p:sldId id="270" r:id="rId13"/>
    <p:sldId id="271" r:id="rId14"/>
    <p:sldId id="272"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86" autoAdjust="0"/>
    <p:restoredTop sz="88015" autoAdjust="0"/>
  </p:normalViewPr>
  <p:slideViewPr>
    <p:cSldViewPr snapToGrid="0">
      <p:cViewPr varScale="1">
        <p:scale>
          <a:sx n="65" d="100"/>
          <a:sy n="65" d="100"/>
        </p:scale>
        <p:origin x="52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12768C-7522-4568-8C89-76FAE72856E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0D9DF2-3B56-4F08-B3D0-1A8AC4F481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7D709-208B-4E35-BC54-3E338CBF81F4}" type="datetimeFigureOut">
              <a:rPr lang="en-US" smtClean="0"/>
              <a:t>2/25/2022</a:t>
            </a:fld>
            <a:endParaRPr lang="en-US"/>
          </a:p>
        </p:txBody>
      </p:sp>
      <p:sp>
        <p:nvSpPr>
          <p:cNvPr id="4" name="Footer Placeholder 3">
            <a:extLst>
              <a:ext uri="{FF2B5EF4-FFF2-40B4-BE49-F238E27FC236}">
                <a16:creationId xmlns:a16="http://schemas.microsoft.com/office/drawing/2014/main" id="{9527917C-7CE9-41F0-B403-6D3DC9F27B0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AB6377-C7DD-4BC0-B0D8-3C977E366E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244348-E153-49A9-8B79-EF55E8315F3C}" type="slidenum">
              <a:rPr lang="en-US" smtClean="0"/>
              <a:t>‹#›</a:t>
            </a:fld>
            <a:endParaRPr lang="en-US"/>
          </a:p>
        </p:txBody>
      </p:sp>
    </p:spTree>
    <p:extLst>
      <p:ext uri="{BB962C8B-B14F-4D97-AF65-F5344CB8AC3E}">
        <p14:creationId xmlns:p14="http://schemas.microsoft.com/office/powerpoint/2010/main" val="9752445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65285-0DA8-4A30-9A06-9307D5BC6BD5}" type="datetimeFigureOut">
              <a:rPr lang="en-US" smtClean="0"/>
              <a:t>2/25/2022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DEFF2-9356-4451-BDC8-040DDB7E2A6E}" type="slidenum">
              <a:rPr lang="en-US" smtClean="0"/>
              <a:t>‹#›</a:t>
            </a:fld>
            <a:endParaRPr lang="en-US" dirty="0"/>
          </a:p>
        </p:txBody>
      </p:sp>
    </p:spTree>
    <p:extLst>
      <p:ext uri="{BB962C8B-B14F-4D97-AF65-F5344CB8AC3E}">
        <p14:creationId xmlns:p14="http://schemas.microsoft.com/office/powerpoint/2010/main" val="7982929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A1A"/>
                </a:solidFill>
                <a:effectLst/>
                <a:latin typeface="Georgia" panose="02040502050405020303" pitchFamily="18" charset="0"/>
              </a:rPr>
              <a:t>all of whom were students at</a:t>
            </a:r>
            <a:r>
              <a:rPr lang="en-US" sz="1200" b="0" i="0" kern="1200" dirty="0">
                <a:solidFill>
                  <a:srgbClr val="1A1A1A"/>
                </a:solidFill>
                <a:effectLst/>
                <a:latin typeface="Georgia" panose="02040502050405020303" pitchFamily="18" charset="0"/>
                <a:ea typeface="+mn-ea"/>
                <a:cs typeface="+mn-cs"/>
              </a:rPr>
              <a:t> Harvard University but Mark </a:t>
            </a:r>
            <a:r>
              <a:rPr lang="en-US" sz="1200" dirty="0">
                <a:solidFill>
                  <a:srgbClr val="00B0F0"/>
                </a:solidFill>
              </a:rPr>
              <a:t>Zuckerberg remain the Chairman and Chief Executive Officer</a:t>
            </a:r>
          </a:p>
          <a:p>
            <a:endParaRPr lang="en-US" sz="1200" dirty="0">
              <a:solidFill>
                <a:srgbClr val="00B0F0"/>
              </a:solidFill>
            </a:endParaRPr>
          </a:p>
          <a:p>
            <a:endParaRPr lang="en-US" sz="1200" dirty="0">
              <a:solidFill>
                <a:srgbClr val="00B0F0"/>
              </a:solidFill>
            </a:endParaRPr>
          </a:p>
        </p:txBody>
      </p:sp>
      <p:sp>
        <p:nvSpPr>
          <p:cNvPr id="4" name="Slide Number Placeholder 3"/>
          <p:cNvSpPr>
            <a:spLocks noGrp="1"/>
          </p:cNvSpPr>
          <p:nvPr>
            <p:ph type="sldNum" sz="quarter" idx="5"/>
          </p:nvPr>
        </p:nvSpPr>
        <p:spPr/>
        <p:txBody>
          <a:bodyPr/>
          <a:lstStyle/>
          <a:p>
            <a:fld id="{AF7DEFF2-9356-4451-BDC8-040DDB7E2A6E}" type="slidenum">
              <a:rPr lang="en-US" smtClean="0"/>
              <a:t>2</a:t>
            </a:fld>
            <a:endParaRPr lang="en-US" dirty="0"/>
          </a:p>
        </p:txBody>
      </p:sp>
    </p:spTree>
    <p:extLst>
      <p:ext uri="{BB962C8B-B14F-4D97-AF65-F5344CB8AC3E}">
        <p14:creationId xmlns:p14="http://schemas.microsoft.com/office/powerpoint/2010/main" val="3361001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7DEFF2-9356-4451-BDC8-040DDB7E2A6E}" type="slidenum">
              <a:rPr lang="en-US" smtClean="0"/>
              <a:t>4</a:t>
            </a:fld>
            <a:endParaRPr lang="en-US" dirty="0"/>
          </a:p>
        </p:txBody>
      </p:sp>
    </p:spTree>
    <p:extLst>
      <p:ext uri="{BB962C8B-B14F-4D97-AF65-F5344CB8AC3E}">
        <p14:creationId xmlns:p14="http://schemas.microsoft.com/office/powerpoint/2010/main" val="257624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pPr/>
              <a:t>2/25/2022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2/25/2022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B4D8EB-8AE6-4F6C-B810-4F62935E1D87}"/>
              </a:ext>
            </a:extLst>
          </p:cNvPr>
          <p:cNvPicPr>
            <a:picLocks noChangeAspect="1"/>
          </p:cNvPicPr>
          <p:nvPr/>
        </p:nvPicPr>
        <p:blipFill rotWithShape="1">
          <a:blip r:embed="rId2"/>
          <a:srcRect l="29768" t="15625" r="29122" b="27202"/>
          <a:stretch/>
        </p:blipFill>
        <p:spPr>
          <a:xfrm>
            <a:off x="454221" y="2749772"/>
            <a:ext cx="1547127" cy="16257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scene3d>
            <a:camera prst="orthographicFront"/>
            <a:lightRig rig="threePt" dir="t"/>
          </a:scene3d>
          <a:sp3d>
            <a:bevelT w="165100" prst="coolSlant"/>
          </a:sp3d>
        </p:spPr>
      </p:pic>
      <p:sp>
        <p:nvSpPr>
          <p:cNvPr id="8" name="TextBox 7">
            <a:extLst>
              <a:ext uri="{FF2B5EF4-FFF2-40B4-BE49-F238E27FC236}">
                <a16:creationId xmlns:a16="http://schemas.microsoft.com/office/drawing/2014/main" id="{82D21C17-A4BD-46AC-9047-6380B2DF20C7}"/>
              </a:ext>
            </a:extLst>
          </p:cNvPr>
          <p:cNvSpPr txBox="1"/>
          <p:nvPr/>
        </p:nvSpPr>
        <p:spPr>
          <a:xfrm>
            <a:off x="2374850" y="2639294"/>
            <a:ext cx="8662344" cy="923330"/>
          </a:xfrm>
          <a:prstGeom prst="rect">
            <a:avLst/>
          </a:prstGeom>
          <a:noFill/>
        </p:spPr>
        <p:txBody>
          <a:bodyPr wrap="square" rtlCol="0">
            <a:spAutoFit/>
          </a:bodyPr>
          <a:lstStyle/>
          <a:p>
            <a:pPr algn="ctr"/>
            <a:r>
              <a:rPr lang="en-US" sz="5400" dirty="0">
                <a:solidFill>
                  <a:srgbClr val="00B0F0"/>
                </a:solidFill>
              </a:rPr>
              <a:t>Exploratory Data Analysis:</a:t>
            </a:r>
          </a:p>
        </p:txBody>
      </p:sp>
      <p:pic>
        <p:nvPicPr>
          <p:cNvPr id="10" name="Picture 9">
            <a:extLst>
              <a:ext uri="{FF2B5EF4-FFF2-40B4-BE49-F238E27FC236}">
                <a16:creationId xmlns:a16="http://schemas.microsoft.com/office/drawing/2014/main" id="{519AB694-1604-4C1D-89A1-E774AA3C8672}"/>
              </a:ext>
            </a:extLst>
          </p:cNvPr>
          <p:cNvPicPr>
            <a:picLocks noChangeAspect="1"/>
          </p:cNvPicPr>
          <p:nvPr/>
        </p:nvPicPr>
        <p:blipFill>
          <a:blip r:embed="rId3"/>
          <a:stretch>
            <a:fillRect/>
          </a:stretch>
        </p:blipFill>
        <p:spPr>
          <a:xfrm>
            <a:off x="7270" y="-1"/>
            <a:ext cx="2705880" cy="1246773"/>
          </a:xfrm>
          <a:prstGeom prst="rect">
            <a:avLst/>
          </a:prstGeom>
        </p:spPr>
      </p:pic>
      <p:sp>
        <p:nvSpPr>
          <p:cNvPr id="11" name="TextBox 10">
            <a:extLst>
              <a:ext uri="{FF2B5EF4-FFF2-40B4-BE49-F238E27FC236}">
                <a16:creationId xmlns:a16="http://schemas.microsoft.com/office/drawing/2014/main" id="{C2D63FCA-89BE-444A-AE94-C38479978CEE}"/>
              </a:ext>
            </a:extLst>
          </p:cNvPr>
          <p:cNvSpPr txBox="1"/>
          <p:nvPr/>
        </p:nvSpPr>
        <p:spPr>
          <a:xfrm>
            <a:off x="2374850" y="3515403"/>
            <a:ext cx="8589365" cy="923330"/>
          </a:xfrm>
          <a:prstGeom prst="rect">
            <a:avLst/>
          </a:prstGeom>
          <a:noFill/>
        </p:spPr>
        <p:txBody>
          <a:bodyPr wrap="square" rtlCol="0">
            <a:spAutoFit/>
          </a:bodyPr>
          <a:lstStyle/>
          <a:p>
            <a:pPr algn="ctr"/>
            <a:r>
              <a:rPr lang="en-US" sz="5400" dirty="0">
                <a:solidFill>
                  <a:srgbClr val="00B0F0"/>
                </a:solidFill>
              </a:rPr>
              <a:t>Facebook User Utilization</a:t>
            </a:r>
          </a:p>
        </p:txBody>
      </p:sp>
      <p:sp>
        <p:nvSpPr>
          <p:cNvPr id="12" name="TextBox 11">
            <a:extLst>
              <a:ext uri="{FF2B5EF4-FFF2-40B4-BE49-F238E27FC236}">
                <a16:creationId xmlns:a16="http://schemas.microsoft.com/office/drawing/2014/main" id="{731140F0-3639-4AB8-952F-688D517EAEA2}"/>
              </a:ext>
            </a:extLst>
          </p:cNvPr>
          <p:cNvSpPr txBox="1"/>
          <p:nvPr/>
        </p:nvSpPr>
        <p:spPr>
          <a:xfrm>
            <a:off x="8739162" y="5278295"/>
            <a:ext cx="3384152" cy="830997"/>
          </a:xfrm>
          <a:prstGeom prst="rect">
            <a:avLst/>
          </a:prstGeom>
          <a:noFill/>
        </p:spPr>
        <p:txBody>
          <a:bodyPr wrap="square" rtlCol="0">
            <a:spAutoFit/>
          </a:bodyPr>
          <a:lstStyle/>
          <a:p>
            <a:r>
              <a:rPr lang="en-US" sz="2400" dirty="0">
                <a:solidFill>
                  <a:srgbClr val="00B0F0"/>
                </a:solidFill>
              </a:rPr>
              <a:t>Created By: Rahul Gupta</a:t>
            </a:r>
            <a:br>
              <a:rPr lang="en-US" sz="2400" dirty="0">
                <a:solidFill>
                  <a:srgbClr val="00B0F0"/>
                </a:solidFill>
              </a:rPr>
            </a:br>
            <a:r>
              <a:rPr lang="en-US" sz="2400" dirty="0">
                <a:solidFill>
                  <a:srgbClr val="00B0F0"/>
                </a:solidFill>
              </a:rPr>
              <a:t>Batch : Oct 2021</a:t>
            </a:r>
          </a:p>
        </p:txBody>
      </p:sp>
    </p:spTree>
    <p:extLst>
      <p:ext uri="{BB962C8B-B14F-4D97-AF65-F5344CB8AC3E}">
        <p14:creationId xmlns:p14="http://schemas.microsoft.com/office/powerpoint/2010/main" val="291536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440252" y="798291"/>
            <a:ext cx="11256559" cy="461665"/>
          </a:xfrm>
          <a:prstGeom prst="rect">
            <a:avLst/>
          </a:prstGeom>
          <a:noFill/>
        </p:spPr>
        <p:txBody>
          <a:bodyPr wrap="square" rtlCol="0">
            <a:spAutoFit/>
          </a:bodyPr>
          <a:lstStyle/>
          <a:p>
            <a:r>
              <a:rPr lang="en-US" sz="2400" dirty="0">
                <a:solidFill>
                  <a:srgbClr val="00B0F0"/>
                </a:solidFill>
              </a:rPr>
              <a:t>Question# 4 : Continued., likes by platform mobile/www?</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3B64F087-F73B-49E5-AC6D-5EE769C4C7F0}"/>
              </a:ext>
            </a:extLst>
          </p:cNvPr>
          <p:cNvSpPr txBox="1"/>
          <p:nvPr/>
        </p:nvSpPr>
        <p:spPr>
          <a:xfrm>
            <a:off x="723016" y="1880020"/>
            <a:ext cx="447448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Mobiles like and likes received are more compared to www</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Female users are more</a:t>
            </a:r>
          </a:p>
          <a:p>
            <a:pPr marL="342900" indent="-342900">
              <a:buFont typeface="Arial" panose="020B0604020202020204" pitchFamily="34" charset="0"/>
              <a:buChar char="•"/>
            </a:pPr>
            <a:endParaRPr lang="en-US" sz="2000" dirty="0">
              <a:solidFill>
                <a:srgbClr val="00B0F0"/>
              </a:solidFill>
            </a:endParaRPr>
          </a:p>
        </p:txBody>
      </p:sp>
      <p:pic>
        <p:nvPicPr>
          <p:cNvPr id="16" name="Picture 15">
            <a:extLst>
              <a:ext uri="{FF2B5EF4-FFF2-40B4-BE49-F238E27FC236}">
                <a16:creationId xmlns:a16="http://schemas.microsoft.com/office/drawing/2014/main" id="{65902383-9FB7-436F-B1F8-80C6A9EBD114}"/>
              </a:ext>
            </a:extLst>
          </p:cNvPr>
          <p:cNvPicPr>
            <a:picLocks noChangeAspect="1"/>
          </p:cNvPicPr>
          <p:nvPr/>
        </p:nvPicPr>
        <p:blipFill>
          <a:blip r:embed="rId3"/>
          <a:stretch>
            <a:fillRect/>
          </a:stretch>
        </p:blipFill>
        <p:spPr>
          <a:xfrm>
            <a:off x="6618767" y="1552352"/>
            <a:ext cx="4808410" cy="3707097"/>
          </a:xfrm>
          <a:prstGeom prst="rect">
            <a:avLst/>
          </a:prstGeom>
          <a:ln w="3175">
            <a:solidFill>
              <a:schemeClr val="accent1"/>
            </a:solidFill>
            <a:prstDash val="sysDot"/>
          </a:ln>
        </p:spPr>
      </p:pic>
      <p:pic>
        <p:nvPicPr>
          <p:cNvPr id="18" name="Picture 17">
            <a:extLst>
              <a:ext uri="{FF2B5EF4-FFF2-40B4-BE49-F238E27FC236}">
                <a16:creationId xmlns:a16="http://schemas.microsoft.com/office/drawing/2014/main" id="{3DD078A7-E52A-40B9-969E-6F23E228535F}"/>
              </a:ext>
            </a:extLst>
          </p:cNvPr>
          <p:cNvPicPr>
            <a:picLocks noChangeAspect="1"/>
          </p:cNvPicPr>
          <p:nvPr/>
        </p:nvPicPr>
        <p:blipFill>
          <a:blip r:embed="rId4"/>
          <a:stretch>
            <a:fillRect/>
          </a:stretch>
        </p:blipFill>
        <p:spPr>
          <a:xfrm>
            <a:off x="723016" y="3974029"/>
            <a:ext cx="5525267" cy="1285420"/>
          </a:xfrm>
          <a:prstGeom prst="rect">
            <a:avLst/>
          </a:prstGeom>
          <a:ln w="3175">
            <a:solidFill>
              <a:schemeClr val="accent1"/>
            </a:solidFill>
            <a:prstDash val="sysDot"/>
          </a:ln>
        </p:spPr>
      </p:pic>
    </p:spTree>
    <p:extLst>
      <p:ext uri="{BB962C8B-B14F-4D97-AF65-F5344CB8AC3E}">
        <p14:creationId xmlns:p14="http://schemas.microsoft.com/office/powerpoint/2010/main" val="36216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440252" y="798291"/>
            <a:ext cx="11256559" cy="461665"/>
          </a:xfrm>
          <a:prstGeom prst="rect">
            <a:avLst/>
          </a:prstGeom>
          <a:noFill/>
        </p:spPr>
        <p:txBody>
          <a:bodyPr wrap="square" rtlCol="0">
            <a:spAutoFit/>
          </a:bodyPr>
          <a:lstStyle/>
          <a:p>
            <a:r>
              <a:rPr lang="en-US" sz="2400" dirty="0">
                <a:solidFill>
                  <a:srgbClr val="00B0F0"/>
                </a:solidFill>
              </a:rPr>
              <a:t>Question# 4 : Continued.,  user by age group using www platform?</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3B64F087-F73B-49E5-AC6D-5EE769C4C7F0}"/>
              </a:ext>
            </a:extLst>
          </p:cNvPr>
          <p:cNvSpPr txBox="1"/>
          <p:nvPr/>
        </p:nvSpPr>
        <p:spPr>
          <a:xfrm>
            <a:off x="565298" y="2565820"/>
            <a:ext cx="413005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Age group 10 – 20 is using www platform more followed by 50 – 70 age group</a:t>
            </a:r>
          </a:p>
        </p:txBody>
      </p:sp>
      <p:pic>
        <p:nvPicPr>
          <p:cNvPr id="7" name="Picture 6">
            <a:extLst>
              <a:ext uri="{FF2B5EF4-FFF2-40B4-BE49-F238E27FC236}">
                <a16:creationId xmlns:a16="http://schemas.microsoft.com/office/drawing/2014/main" id="{59C5FFDB-5A6D-4FC3-A2A9-6C27C7C5C852}"/>
              </a:ext>
            </a:extLst>
          </p:cNvPr>
          <p:cNvPicPr>
            <a:picLocks noChangeAspect="1"/>
          </p:cNvPicPr>
          <p:nvPr/>
        </p:nvPicPr>
        <p:blipFill>
          <a:blip r:embed="rId3"/>
          <a:stretch>
            <a:fillRect/>
          </a:stretch>
        </p:blipFill>
        <p:spPr>
          <a:xfrm>
            <a:off x="4853068" y="1545338"/>
            <a:ext cx="6773634" cy="3345640"/>
          </a:xfrm>
          <a:prstGeom prst="rect">
            <a:avLst/>
          </a:prstGeom>
          <a:ln w="3175">
            <a:solidFill>
              <a:schemeClr val="accent1"/>
            </a:solidFill>
            <a:prstDash val="sysDot"/>
          </a:ln>
        </p:spPr>
      </p:pic>
    </p:spTree>
    <p:extLst>
      <p:ext uri="{BB962C8B-B14F-4D97-AF65-F5344CB8AC3E}">
        <p14:creationId xmlns:p14="http://schemas.microsoft.com/office/powerpoint/2010/main" val="2262807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440252" y="798291"/>
            <a:ext cx="11256559" cy="461665"/>
          </a:xfrm>
          <a:prstGeom prst="rect">
            <a:avLst/>
          </a:prstGeom>
          <a:noFill/>
        </p:spPr>
        <p:txBody>
          <a:bodyPr wrap="square" rtlCol="0">
            <a:spAutoFit/>
          </a:bodyPr>
          <a:lstStyle/>
          <a:p>
            <a:r>
              <a:rPr lang="en-US" sz="2400" dirty="0">
                <a:solidFill>
                  <a:srgbClr val="00B0F0"/>
                </a:solidFill>
              </a:rPr>
              <a:t>Question# 5 : Correlation Heat Map with all the features of user data</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3B64F087-F73B-49E5-AC6D-5EE769C4C7F0}"/>
              </a:ext>
            </a:extLst>
          </p:cNvPr>
          <p:cNvSpPr txBox="1"/>
          <p:nvPr/>
        </p:nvSpPr>
        <p:spPr>
          <a:xfrm>
            <a:off x="440252" y="1651420"/>
            <a:ext cx="3201399"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Friendship initiated &amp; friends count</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err="1">
                <a:solidFill>
                  <a:srgbClr val="00B0F0"/>
                </a:solidFill>
              </a:rPr>
              <a:t>Likes_received</a:t>
            </a:r>
            <a:r>
              <a:rPr lang="en-US" sz="2000" dirty="0">
                <a:solidFill>
                  <a:srgbClr val="00B0F0"/>
                </a:solidFill>
              </a:rPr>
              <a:t> &amp; mobile/www likes received</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endParaRPr lang="en-US" sz="2000" dirty="0">
              <a:solidFill>
                <a:srgbClr val="00B0F0"/>
              </a:solidFill>
            </a:endParaRPr>
          </a:p>
        </p:txBody>
      </p:sp>
      <p:pic>
        <p:nvPicPr>
          <p:cNvPr id="4" name="Picture 3">
            <a:extLst>
              <a:ext uri="{FF2B5EF4-FFF2-40B4-BE49-F238E27FC236}">
                <a16:creationId xmlns:a16="http://schemas.microsoft.com/office/drawing/2014/main" id="{8EF21A56-920B-4C4A-A6D6-706EEA142BAB}"/>
              </a:ext>
            </a:extLst>
          </p:cNvPr>
          <p:cNvPicPr>
            <a:picLocks noChangeAspect="1"/>
          </p:cNvPicPr>
          <p:nvPr/>
        </p:nvPicPr>
        <p:blipFill>
          <a:blip r:embed="rId3"/>
          <a:stretch>
            <a:fillRect/>
          </a:stretch>
        </p:blipFill>
        <p:spPr>
          <a:xfrm>
            <a:off x="3828150" y="1440869"/>
            <a:ext cx="7798552" cy="4567990"/>
          </a:xfrm>
          <a:prstGeom prst="rect">
            <a:avLst/>
          </a:prstGeom>
          <a:ln w="3175">
            <a:solidFill>
              <a:schemeClr val="accent1"/>
            </a:solidFill>
            <a:prstDash val="sysDot"/>
          </a:ln>
        </p:spPr>
      </p:pic>
      <p:sp>
        <p:nvSpPr>
          <p:cNvPr id="6" name="Oval 5">
            <a:extLst>
              <a:ext uri="{FF2B5EF4-FFF2-40B4-BE49-F238E27FC236}">
                <a16:creationId xmlns:a16="http://schemas.microsoft.com/office/drawing/2014/main" id="{836DE99D-A0C2-4110-B350-4960C0AC8DF7}"/>
              </a:ext>
            </a:extLst>
          </p:cNvPr>
          <p:cNvSpPr/>
          <p:nvPr/>
        </p:nvSpPr>
        <p:spPr>
          <a:xfrm>
            <a:off x="9590345" y="3650024"/>
            <a:ext cx="281763" cy="1754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5D2D361-877B-4021-8834-9E33A70EBB77}"/>
              </a:ext>
            </a:extLst>
          </p:cNvPr>
          <p:cNvSpPr/>
          <p:nvPr/>
        </p:nvSpPr>
        <p:spPr>
          <a:xfrm>
            <a:off x="8063024" y="2996610"/>
            <a:ext cx="281763" cy="1754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8B8D357-7FD0-4745-83D1-935A1098212B}"/>
              </a:ext>
            </a:extLst>
          </p:cNvPr>
          <p:cNvSpPr/>
          <p:nvPr/>
        </p:nvSpPr>
        <p:spPr>
          <a:xfrm>
            <a:off x="9214712" y="3429000"/>
            <a:ext cx="281763" cy="1754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049CD93-553E-4E9F-9D99-BAF78D7DA022}"/>
              </a:ext>
            </a:extLst>
          </p:cNvPr>
          <p:cNvSpPr/>
          <p:nvPr/>
        </p:nvSpPr>
        <p:spPr>
          <a:xfrm>
            <a:off x="10352345" y="4071023"/>
            <a:ext cx="281763" cy="1754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521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711404" y="798291"/>
            <a:ext cx="1916582" cy="461665"/>
          </a:xfrm>
          <a:prstGeom prst="rect">
            <a:avLst/>
          </a:prstGeom>
          <a:noFill/>
        </p:spPr>
        <p:txBody>
          <a:bodyPr wrap="square" rtlCol="0">
            <a:spAutoFit/>
          </a:bodyPr>
          <a:lstStyle/>
          <a:p>
            <a:r>
              <a:rPr lang="en-US" sz="2400" dirty="0">
                <a:solidFill>
                  <a:srgbClr val="00B0F0"/>
                </a:solidFill>
              </a:rPr>
              <a:t>Summary :</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3B64F087-F73B-49E5-AC6D-5EE769C4C7F0}"/>
              </a:ext>
            </a:extLst>
          </p:cNvPr>
          <p:cNvSpPr txBox="1"/>
          <p:nvPr/>
        </p:nvSpPr>
        <p:spPr>
          <a:xfrm>
            <a:off x="711404" y="1361125"/>
            <a:ext cx="11012664"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Total of 99,001 user data captured - 59.3% are Male &amp; 40.7%  are Female – 29% are of 21 – 30 age</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Both genders are having equal friend count, whereas Male initiated friendship 14% more than Female. We also noticed positive correlation b/w friendship-initiated vs friends count</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41% of FB users are having 0 - 1 year tenure and Male leads with 63%</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Female user dominate both likes and likes received by +200% of Male and mostly are +80 age</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Usage of FB on mobile is 27% more than www platform</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i="1" dirty="0">
                <a:solidFill>
                  <a:srgbClr val="00B0F0"/>
                </a:solidFill>
              </a:rPr>
              <a:t>1962 users – Zero Friends, 2997 users – Zero Friendship initiated &amp; 2146 users with +105 age</a:t>
            </a:r>
            <a:endParaRPr lang="en-US" sz="2000" dirty="0">
              <a:solidFill>
                <a:srgbClr val="00B0F0"/>
              </a:solidFill>
            </a:endParaRPr>
          </a:p>
          <a:p>
            <a:pPr marL="342900" indent="-342900">
              <a:buFont typeface="Arial" panose="020B0604020202020204" pitchFamily="34" charset="0"/>
              <a:buChar char="•"/>
            </a:pPr>
            <a:endParaRPr lang="en-US" sz="2000" dirty="0">
              <a:solidFill>
                <a:srgbClr val="00B0F0"/>
              </a:solidFill>
            </a:endParaRPr>
          </a:p>
        </p:txBody>
      </p:sp>
    </p:spTree>
    <p:extLst>
      <p:ext uri="{BB962C8B-B14F-4D97-AF65-F5344CB8AC3E}">
        <p14:creationId xmlns:p14="http://schemas.microsoft.com/office/powerpoint/2010/main" val="16407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711404" y="798291"/>
            <a:ext cx="2675740" cy="461665"/>
          </a:xfrm>
          <a:prstGeom prst="rect">
            <a:avLst/>
          </a:prstGeom>
          <a:noFill/>
        </p:spPr>
        <p:txBody>
          <a:bodyPr wrap="square" rtlCol="0">
            <a:spAutoFit/>
          </a:bodyPr>
          <a:lstStyle/>
          <a:p>
            <a:r>
              <a:rPr lang="en-US" sz="2400" dirty="0">
                <a:solidFill>
                  <a:srgbClr val="00B0F0"/>
                </a:solidFill>
              </a:rPr>
              <a:t>Actionable Insight :</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3B64F087-F73B-49E5-AC6D-5EE769C4C7F0}"/>
              </a:ext>
            </a:extLst>
          </p:cNvPr>
          <p:cNvSpPr txBox="1"/>
          <p:nvPr/>
        </p:nvSpPr>
        <p:spPr>
          <a:xfrm>
            <a:off x="711404" y="1361125"/>
            <a:ext cx="11012664"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More career related posts in FB which might help increase user interest from age group 30 to 50.  This could also lead for more investment and revenue for FB by involving job agencies</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Above feature may also increase activity of Male gender to use FB (Friend count/initiated)</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www platform to be more user friendly for the younger generation age (10-20) as the usage is also high and at this age mostly parents prefer not to give them personal mobile. </a:t>
            </a:r>
            <a:br>
              <a:rPr lang="en-US" sz="2000" dirty="0">
                <a:solidFill>
                  <a:srgbClr val="00B0F0"/>
                </a:solidFill>
              </a:rPr>
            </a:b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Spot and avoid possible scam – Inactive users</a:t>
            </a:r>
          </a:p>
          <a:p>
            <a:pPr marL="342900" indent="-342900">
              <a:buFont typeface="Arial" panose="020B0604020202020204" pitchFamily="34" charset="0"/>
              <a:buChar char="•"/>
            </a:pPr>
            <a:endParaRPr lang="en-US" sz="2000" dirty="0">
              <a:solidFill>
                <a:srgbClr val="00B0F0"/>
              </a:solidFill>
            </a:endParaRPr>
          </a:p>
        </p:txBody>
      </p:sp>
    </p:spTree>
    <p:extLst>
      <p:ext uri="{BB962C8B-B14F-4D97-AF65-F5344CB8AC3E}">
        <p14:creationId xmlns:p14="http://schemas.microsoft.com/office/powerpoint/2010/main" val="3754136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6" name="TextBox 5">
            <a:extLst>
              <a:ext uri="{FF2B5EF4-FFF2-40B4-BE49-F238E27FC236}">
                <a16:creationId xmlns:a16="http://schemas.microsoft.com/office/drawing/2014/main" id="{7B580C1A-3AAE-4212-9C65-C920B0EC83BF}"/>
              </a:ext>
            </a:extLst>
          </p:cNvPr>
          <p:cNvSpPr txBox="1"/>
          <p:nvPr/>
        </p:nvSpPr>
        <p:spPr>
          <a:xfrm>
            <a:off x="4939813" y="2721114"/>
            <a:ext cx="2312373" cy="707886"/>
          </a:xfrm>
          <a:prstGeom prst="rect">
            <a:avLst/>
          </a:prstGeom>
          <a:noFill/>
        </p:spPr>
        <p:txBody>
          <a:bodyPr wrap="square" rtlCol="0">
            <a:spAutoFit/>
          </a:bodyPr>
          <a:lstStyle/>
          <a:p>
            <a:r>
              <a:rPr lang="en-US" sz="4000" dirty="0">
                <a:solidFill>
                  <a:srgbClr val="00B0F0"/>
                </a:solidFill>
              </a:rPr>
              <a:t>Thank You</a:t>
            </a:r>
            <a:endParaRPr lang="en-US" sz="9600" dirty="0">
              <a:solidFill>
                <a:srgbClr val="00B0F0"/>
              </a:solidFill>
            </a:endParaRPr>
          </a:p>
        </p:txBody>
      </p:sp>
    </p:spTree>
    <p:extLst>
      <p:ext uri="{BB962C8B-B14F-4D97-AF65-F5344CB8AC3E}">
        <p14:creationId xmlns:p14="http://schemas.microsoft.com/office/powerpoint/2010/main" val="1545839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25E40-00B6-486B-9FDF-1C45B5E723AF}"/>
              </a:ext>
            </a:extLst>
          </p:cNvPr>
          <p:cNvSpPr txBox="1"/>
          <p:nvPr/>
        </p:nvSpPr>
        <p:spPr>
          <a:xfrm>
            <a:off x="3904867" y="112347"/>
            <a:ext cx="3858525" cy="646331"/>
          </a:xfrm>
          <a:prstGeom prst="rect">
            <a:avLst/>
          </a:prstGeom>
          <a:noFill/>
        </p:spPr>
        <p:txBody>
          <a:bodyPr wrap="square" rtlCol="0">
            <a:spAutoFit/>
          </a:bodyPr>
          <a:lstStyle/>
          <a:p>
            <a:pPr algn="ctr"/>
            <a:r>
              <a:rPr lang="en-US" sz="3600" u="sng" dirty="0">
                <a:solidFill>
                  <a:srgbClr val="00B0F0"/>
                </a:solidFill>
              </a:rPr>
              <a:t>Introduction</a:t>
            </a:r>
          </a:p>
        </p:txBody>
      </p:sp>
      <p:sp>
        <p:nvSpPr>
          <p:cNvPr id="3" name="TextBox 2">
            <a:extLst>
              <a:ext uri="{FF2B5EF4-FFF2-40B4-BE49-F238E27FC236}">
                <a16:creationId xmlns:a16="http://schemas.microsoft.com/office/drawing/2014/main" id="{41980CD2-6DBC-4F9B-AB39-04A25849FEA3}"/>
              </a:ext>
            </a:extLst>
          </p:cNvPr>
          <p:cNvSpPr txBox="1"/>
          <p:nvPr/>
        </p:nvSpPr>
        <p:spPr>
          <a:xfrm>
            <a:off x="343436" y="883818"/>
            <a:ext cx="11616743" cy="1200329"/>
          </a:xfrm>
          <a:prstGeom prst="rect">
            <a:avLst/>
          </a:prstGeom>
          <a:noFill/>
        </p:spPr>
        <p:txBody>
          <a:bodyPr wrap="square" rtlCol="0">
            <a:spAutoFit/>
          </a:bodyPr>
          <a:lstStyle/>
          <a:p>
            <a:r>
              <a:rPr lang="en-US" sz="2400" dirty="0">
                <a:solidFill>
                  <a:srgbClr val="00B0F0"/>
                </a:solidFill>
              </a:rPr>
              <a:t>Facebook,  an American online social networking website where people can create profiles, share information such as photos and quotes about themselves, and respond or link to the information posted by others</a:t>
            </a:r>
          </a:p>
        </p:txBody>
      </p:sp>
      <p:sp>
        <p:nvSpPr>
          <p:cNvPr id="4" name="TextBox 3">
            <a:extLst>
              <a:ext uri="{FF2B5EF4-FFF2-40B4-BE49-F238E27FC236}">
                <a16:creationId xmlns:a16="http://schemas.microsoft.com/office/drawing/2014/main" id="{75C66970-6DC2-43E4-A75F-78237808B3D5}"/>
              </a:ext>
            </a:extLst>
          </p:cNvPr>
          <p:cNvSpPr txBox="1"/>
          <p:nvPr/>
        </p:nvSpPr>
        <p:spPr>
          <a:xfrm>
            <a:off x="343436" y="2157128"/>
            <a:ext cx="11219646"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B0F0"/>
                </a:solidFill>
              </a:rPr>
              <a:t>Found in 2004 by Mark Zuckerberg along with Eduardo Saverin, Dustin Moskovitz, and Chris Hughes</a:t>
            </a:r>
          </a:p>
          <a:p>
            <a:pPr marL="342900" indent="-342900">
              <a:buFont typeface="Arial" panose="020B0604020202020204" pitchFamily="34" charset="0"/>
              <a:buChar char="•"/>
            </a:pPr>
            <a:r>
              <a:rPr lang="en-US" sz="2400" dirty="0">
                <a:solidFill>
                  <a:srgbClr val="00B0F0"/>
                </a:solidFill>
              </a:rPr>
              <a:t>Facebook became the largest social network in the world, with nearly three billion users and valued </a:t>
            </a:r>
            <a:r>
              <a:rPr lang="en-US" sz="2000" b="1" dirty="0">
                <a:solidFill>
                  <a:srgbClr val="00B0F0"/>
                </a:solidFill>
              </a:rPr>
              <a:t>$163.52 </a:t>
            </a:r>
            <a:r>
              <a:rPr lang="en-US" sz="2400" dirty="0">
                <a:solidFill>
                  <a:srgbClr val="00B0F0"/>
                </a:solidFill>
              </a:rPr>
              <a:t>billion as of 2021 </a:t>
            </a:r>
          </a:p>
          <a:p>
            <a:pPr marL="342900" indent="-342900">
              <a:buFont typeface="Arial" panose="020B0604020202020204" pitchFamily="34" charset="0"/>
              <a:buChar char="•"/>
            </a:pPr>
            <a:r>
              <a:rPr lang="en-US" sz="2400" dirty="0">
                <a:solidFill>
                  <a:srgbClr val="00B0F0"/>
                </a:solidFill>
              </a:rPr>
              <a:t>The company’s headquarters are in Menlo Park, California</a:t>
            </a:r>
          </a:p>
          <a:p>
            <a:pPr marL="342900" indent="-342900">
              <a:buFont typeface="Arial" panose="020B0604020202020204" pitchFamily="34" charset="0"/>
              <a:buChar char="•"/>
            </a:pPr>
            <a:r>
              <a:rPr lang="en-US" sz="2400" dirty="0">
                <a:solidFill>
                  <a:srgbClr val="00B0F0"/>
                </a:solidFill>
              </a:rPr>
              <a:t>Access to Facebook is free of charge, and the company earns most of its money from advertisements on the website</a:t>
            </a:r>
          </a:p>
          <a:p>
            <a:pPr marL="342900" indent="-342900">
              <a:buFont typeface="Arial" panose="020B0604020202020204" pitchFamily="34" charset="0"/>
              <a:buChar char="•"/>
            </a:pPr>
            <a:r>
              <a:rPr lang="en-US" sz="2400" dirty="0">
                <a:solidFill>
                  <a:srgbClr val="00B0F0"/>
                </a:solidFill>
              </a:rPr>
              <a:t>In 2006, Facebook opened its membership to anyone over the age of 13</a:t>
            </a:r>
          </a:p>
        </p:txBody>
      </p:sp>
      <p:sp>
        <p:nvSpPr>
          <p:cNvPr id="6" name="TextBox 5">
            <a:extLst>
              <a:ext uri="{FF2B5EF4-FFF2-40B4-BE49-F238E27FC236}">
                <a16:creationId xmlns:a16="http://schemas.microsoft.com/office/drawing/2014/main" id="{B49A3E7A-C62A-443C-947E-9FFDA22F5A97}"/>
              </a:ext>
            </a:extLst>
          </p:cNvPr>
          <p:cNvSpPr txBox="1"/>
          <p:nvPr/>
        </p:nvSpPr>
        <p:spPr>
          <a:xfrm>
            <a:off x="-4431" y="6333092"/>
            <a:ext cx="6100430" cy="369332"/>
          </a:xfrm>
          <a:prstGeom prst="rect">
            <a:avLst/>
          </a:prstGeom>
          <a:noFill/>
        </p:spPr>
        <p:txBody>
          <a:bodyPr wrap="square">
            <a:spAutoFit/>
          </a:bodyPr>
          <a:lstStyle/>
          <a:p>
            <a:r>
              <a:rPr lang="en-US" sz="1800" dirty="0">
                <a:solidFill>
                  <a:schemeClr val="bg1">
                    <a:lumMod val="95000"/>
                  </a:schemeClr>
                </a:solidFill>
              </a:rPr>
              <a:t>Source : https://www.britannica.com/topic/Facebook &amp; Google</a:t>
            </a:r>
            <a:endParaRPr lang="en-US" dirty="0">
              <a:solidFill>
                <a:schemeClr val="bg1">
                  <a:lumMod val="95000"/>
                </a:schemeClr>
              </a:solidFill>
            </a:endParaRPr>
          </a:p>
        </p:txBody>
      </p:sp>
      <p:pic>
        <p:nvPicPr>
          <p:cNvPr id="8" name="Picture 7">
            <a:extLst>
              <a:ext uri="{FF2B5EF4-FFF2-40B4-BE49-F238E27FC236}">
                <a16:creationId xmlns:a16="http://schemas.microsoft.com/office/drawing/2014/main" id="{EEB361FF-10AE-4F36-8E8B-CDFF26A9F1B2}"/>
              </a:ext>
            </a:extLst>
          </p:cNvPr>
          <p:cNvPicPr>
            <a:picLocks noChangeAspect="1"/>
          </p:cNvPicPr>
          <p:nvPr/>
        </p:nvPicPr>
        <p:blipFill>
          <a:blip r:embed="rId3"/>
          <a:stretch>
            <a:fillRect/>
          </a:stretch>
        </p:blipFill>
        <p:spPr>
          <a:xfrm>
            <a:off x="9447027" y="5175130"/>
            <a:ext cx="2625131" cy="1591177"/>
          </a:xfrm>
          <a:prstGeom prst="rect">
            <a:avLst/>
          </a:prstGeom>
          <a:effectLst>
            <a:softEdge rad="31750"/>
          </a:effectLst>
        </p:spPr>
      </p:pic>
      <p:sp>
        <p:nvSpPr>
          <p:cNvPr id="12" name="TextBox 11">
            <a:extLst>
              <a:ext uri="{FF2B5EF4-FFF2-40B4-BE49-F238E27FC236}">
                <a16:creationId xmlns:a16="http://schemas.microsoft.com/office/drawing/2014/main" id="{812C5CCA-B8A0-41CD-88C1-28E73F097BF2}"/>
              </a:ext>
            </a:extLst>
          </p:cNvPr>
          <p:cNvSpPr txBox="1"/>
          <p:nvPr/>
        </p:nvSpPr>
        <p:spPr>
          <a:xfrm>
            <a:off x="343436" y="5092472"/>
            <a:ext cx="9103591" cy="83099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00B0F0"/>
                </a:solidFill>
              </a:rPr>
              <a:t>India (349.2 M) followed by United State (193.9 M) are top 2 countries having majority of users as on Oct 2021</a:t>
            </a:r>
          </a:p>
        </p:txBody>
      </p:sp>
      <p:pic>
        <p:nvPicPr>
          <p:cNvPr id="13" name="Picture 12">
            <a:extLst>
              <a:ext uri="{FF2B5EF4-FFF2-40B4-BE49-F238E27FC236}">
                <a16:creationId xmlns:a16="http://schemas.microsoft.com/office/drawing/2014/main" id="{B125E73B-08CA-4F14-A8E1-17B7AF149D72}"/>
              </a:ext>
            </a:extLst>
          </p:cNvPr>
          <p:cNvPicPr>
            <a:picLocks noChangeAspect="1"/>
          </p:cNvPicPr>
          <p:nvPr/>
        </p:nvPicPr>
        <p:blipFill>
          <a:blip r:embed="rId4"/>
          <a:stretch>
            <a:fillRect/>
          </a:stretch>
        </p:blipFill>
        <p:spPr>
          <a:xfrm>
            <a:off x="0" y="41542"/>
            <a:ext cx="1422809" cy="655580"/>
          </a:xfrm>
          <a:prstGeom prst="rect">
            <a:avLst/>
          </a:prstGeom>
        </p:spPr>
      </p:pic>
    </p:spTree>
    <p:extLst>
      <p:ext uri="{BB962C8B-B14F-4D97-AF65-F5344CB8AC3E}">
        <p14:creationId xmlns:p14="http://schemas.microsoft.com/office/powerpoint/2010/main" val="162737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4133619" y="730534"/>
            <a:ext cx="3658099" cy="584775"/>
          </a:xfrm>
          <a:prstGeom prst="rect">
            <a:avLst/>
          </a:prstGeom>
          <a:noFill/>
        </p:spPr>
        <p:txBody>
          <a:bodyPr wrap="square" rtlCol="0">
            <a:spAutoFit/>
          </a:bodyPr>
          <a:lstStyle/>
          <a:p>
            <a:r>
              <a:rPr lang="en-US" sz="3200" dirty="0">
                <a:solidFill>
                  <a:srgbClr val="00B0F0"/>
                </a:solidFill>
              </a:rPr>
              <a:t>Problem Statement</a:t>
            </a:r>
            <a:endParaRPr lang="en-US" sz="80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6" name="TextBox 5">
            <a:extLst>
              <a:ext uri="{FF2B5EF4-FFF2-40B4-BE49-F238E27FC236}">
                <a16:creationId xmlns:a16="http://schemas.microsoft.com/office/drawing/2014/main" id="{E0D16816-D2F7-47A2-B915-56AA8980F05F}"/>
              </a:ext>
            </a:extLst>
          </p:cNvPr>
          <p:cNvSpPr txBox="1"/>
          <p:nvPr/>
        </p:nvSpPr>
        <p:spPr>
          <a:xfrm>
            <a:off x="510363" y="1599044"/>
            <a:ext cx="11219646"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B0F0"/>
                </a:solidFill>
              </a:rPr>
              <a:t>Study and analyze different pattern using tenure, friend requests, sending likes, mobile vs www likes etc..</a:t>
            </a:r>
            <a:br>
              <a:rPr lang="en-US" sz="2400" dirty="0">
                <a:solidFill>
                  <a:srgbClr val="00B0F0"/>
                </a:solidFill>
              </a:rPr>
            </a:br>
            <a:endParaRPr lang="en-US" sz="2400" dirty="0">
              <a:solidFill>
                <a:srgbClr val="00B0F0"/>
              </a:solidFill>
            </a:endParaRPr>
          </a:p>
          <a:p>
            <a:pPr marL="342900" indent="-342900">
              <a:buFont typeface="Arial" panose="020B0604020202020204" pitchFamily="34" charset="0"/>
              <a:buChar char="•"/>
            </a:pPr>
            <a:r>
              <a:rPr lang="en-US" sz="2400" dirty="0">
                <a:solidFill>
                  <a:srgbClr val="00B0F0"/>
                </a:solidFill>
              </a:rPr>
              <a:t>Ideas to increase user data base</a:t>
            </a:r>
          </a:p>
          <a:p>
            <a:pPr marL="342900" indent="-342900">
              <a:buFont typeface="Arial" panose="020B0604020202020204" pitchFamily="34" charset="0"/>
              <a:buChar char="•"/>
            </a:pPr>
            <a:endParaRPr lang="en-US" sz="2400" dirty="0">
              <a:solidFill>
                <a:srgbClr val="00B0F0"/>
              </a:solidFill>
            </a:endParaRPr>
          </a:p>
          <a:p>
            <a:pPr marL="342900" indent="-342900">
              <a:buFont typeface="Arial" panose="020B0604020202020204" pitchFamily="34" charset="0"/>
              <a:buChar char="•"/>
            </a:pPr>
            <a:r>
              <a:rPr lang="en-US" sz="2400" dirty="0">
                <a:solidFill>
                  <a:srgbClr val="00B0F0"/>
                </a:solidFill>
              </a:rPr>
              <a:t>Maintain user data privacy and prevent scams</a:t>
            </a:r>
          </a:p>
          <a:p>
            <a:pPr marL="342900" indent="-342900">
              <a:buFont typeface="Arial" panose="020B0604020202020204" pitchFamily="34" charset="0"/>
              <a:buChar char="•"/>
            </a:pPr>
            <a:endParaRPr lang="en-US" sz="2400" dirty="0">
              <a:solidFill>
                <a:srgbClr val="00B0F0"/>
              </a:solidFill>
            </a:endParaRPr>
          </a:p>
          <a:p>
            <a:pPr marL="342900" indent="-342900">
              <a:buFont typeface="Arial" panose="020B0604020202020204" pitchFamily="34" charset="0"/>
              <a:buChar char="•"/>
            </a:pPr>
            <a:r>
              <a:rPr lang="en-US" sz="2400" dirty="0">
                <a:solidFill>
                  <a:srgbClr val="00B0F0"/>
                </a:solidFill>
              </a:rPr>
              <a:t>New source of investment and revenue generation</a:t>
            </a:r>
          </a:p>
          <a:p>
            <a:pPr marL="342900" indent="-342900">
              <a:buFont typeface="Arial" panose="020B0604020202020204" pitchFamily="34" charset="0"/>
              <a:buChar char="•"/>
            </a:pPr>
            <a:endParaRPr lang="en-US" sz="2400" dirty="0">
              <a:solidFill>
                <a:srgbClr val="00B0F0"/>
              </a:solidFill>
            </a:endParaRPr>
          </a:p>
        </p:txBody>
      </p:sp>
    </p:spTree>
    <p:extLst>
      <p:ext uri="{BB962C8B-B14F-4D97-AF65-F5344CB8AC3E}">
        <p14:creationId xmlns:p14="http://schemas.microsoft.com/office/powerpoint/2010/main" val="2753630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3671777" y="733687"/>
            <a:ext cx="4848446" cy="584775"/>
          </a:xfrm>
          <a:prstGeom prst="rect">
            <a:avLst/>
          </a:prstGeom>
          <a:noFill/>
        </p:spPr>
        <p:txBody>
          <a:bodyPr wrap="square" rtlCol="0">
            <a:spAutoFit/>
          </a:bodyPr>
          <a:lstStyle/>
          <a:p>
            <a:r>
              <a:rPr lang="en-US" sz="3200" dirty="0">
                <a:solidFill>
                  <a:srgbClr val="00B0F0"/>
                </a:solidFill>
              </a:rPr>
              <a:t>Data Feature &amp; Description</a:t>
            </a:r>
            <a:endParaRPr lang="en-US" sz="80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3"/>
          <a:stretch>
            <a:fillRect/>
          </a:stretch>
        </p:blipFill>
        <p:spPr>
          <a:xfrm>
            <a:off x="0" y="41542"/>
            <a:ext cx="1422809" cy="655580"/>
          </a:xfrm>
          <a:prstGeom prst="rect">
            <a:avLst/>
          </a:prstGeom>
        </p:spPr>
      </p:pic>
      <p:pic>
        <p:nvPicPr>
          <p:cNvPr id="4" name="Picture 3">
            <a:extLst>
              <a:ext uri="{FF2B5EF4-FFF2-40B4-BE49-F238E27FC236}">
                <a16:creationId xmlns:a16="http://schemas.microsoft.com/office/drawing/2014/main" id="{0DD1A40B-2F6A-4393-8E3D-994A49D7C406}"/>
              </a:ext>
            </a:extLst>
          </p:cNvPr>
          <p:cNvPicPr>
            <a:picLocks noChangeAspect="1"/>
          </p:cNvPicPr>
          <p:nvPr/>
        </p:nvPicPr>
        <p:blipFill rotWithShape="1">
          <a:blip r:embed="rId4"/>
          <a:srcRect l="491" r="901"/>
          <a:stretch/>
        </p:blipFill>
        <p:spPr>
          <a:xfrm>
            <a:off x="6042348" y="1438522"/>
            <a:ext cx="4955749" cy="4542133"/>
          </a:xfrm>
          <a:prstGeom prst="rect">
            <a:avLst/>
          </a:prstGeom>
          <a:noFill/>
          <a:ln w="3175">
            <a:solidFill>
              <a:schemeClr val="accent1"/>
            </a:solidFill>
            <a:prstDash val="sysDot"/>
          </a:ln>
        </p:spPr>
      </p:pic>
      <p:sp>
        <p:nvSpPr>
          <p:cNvPr id="10" name="TextBox 9">
            <a:extLst>
              <a:ext uri="{FF2B5EF4-FFF2-40B4-BE49-F238E27FC236}">
                <a16:creationId xmlns:a16="http://schemas.microsoft.com/office/drawing/2014/main" id="{B680F976-C474-484A-88B5-811195DCBA87}"/>
              </a:ext>
            </a:extLst>
          </p:cNvPr>
          <p:cNvSpPr txBox="1"/>
          <p:nvPr/>
        </p:nvSpPr>
        <p:spPr>
          <a:xfrm>
            <a:off x="1389136" y="1770596"/>
            <a:ext cx="3654405"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15 Columns | 99,003 Rows</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13 feature’s data type is integer, gender and tenure data type is ‘object’ &amp; ‘float’ respectively.</a:t>
            </a:r>
          </a:p>
          <a:p>
            <a:pPr marL="342900" indent="-342900">
              <a:buFont typeface="Arial" panose="020B0604020202020204" pitchFamily="34" charset="0"/>
              <a:buChar char="•"/>
            </a:pPr>
            <a:endParaRPr lang="en-US" sz="2000" dirty="0">
              <a:solidFill>
                <a:srgbClr val="00B0F0"/>
              </a:solidFill>
            </a:endParaRPr>
          </a:p>
        </p:txBody>
      </p:sp>
    </p:spTree>
    <p:extLst>
      <p:ext uri="{BB962C8B-B14F-4D97-AF65-F5344CB8AC3E}">
        <p14:creationId xmlns:p14="http://schemas.microsoft.com/office/powerpoint/2010/main" val="3832310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847449" y="747706"/>
            <a:ext cx="9769541" cy="461665"/>
          </a:xfrm>
          <a:prstGeom prst="rect">
            <a:avLst/>
          </a:prstGeom>
          <a:noFill/>
        </p:spPr>
        <p:txBody>
          <a:bodyPr wrap="square" rtlCol="0">
            <a:spAutoFit/>
          </a:bodyPr>
          <a:lstStyle/>
          <a:p>
            <a:r>
              <a:rPr lang="en-US" sz="2400" dirty="0">
                <a:solidFill>
                  <a:srgbClr val="00B0F0"/>
                </a:solidFill>
              </a:rPr>
              <a:t>Question# 1 : What age and gender using Facebook more?</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9" name="TextBox 8">
            <a:extLst>
              <a:ext uri="{FF2B5EF4-FFF2-40B4-BE49-F238E27FC236}">
                <a16:creationId xmlns:a16="http://schemas.microsoft.com/office/drawing/2014/main" id="{E071C12A-666E-4C4F-8B8E-654AE52EE667}"/>
              </a:ext>
            </a:extLst>
          </p:cNvPr>
          <p:cNvSpPr txBox="1"/>
          <p:nvPr/>
        </p:nvSpPr>
        <p:spPr>
          <a:xfrm>
            <a:off x="455226" y="1573754"/>
            <a:ext cx="3781486"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21 to 30 age people are more using Facebook which contribute 29% of total user</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59.3% is male &amp; 40.7% female</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Need some strategy to increase users beyond age group of 30</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Verify users beyond age group of 105 which contribute 2%</a:t>
            </a:r>
          </a:p>
        </p:txBody>
      </p:sp>
      <p:pic>
        <p:nvPicPr>
          <p:cNvPr id="4" name="Picture 3">
            <a:extLst>
              <a:ext uri="{FF2B5EF4-FFF2-40B4-BE49-F238E27FC236}">
                <a16:creationId xmlns:a16="http://schemas.microsoft.com/office/drawing/2014/main" id="{D9BCE7FF-22BD-43D9-A624-D13A7869649F}"/>
              </a:ext>
            </a:extLst>
          </p:cNvPr>
          <p:cNvPicPr>
            <a:picLocks noChangeAspect="1"/>
          </p:cNvPicPr>
          <p:nvPr/>
        </p:nvPicPr>
        <p:blipFill>
          <a:blip r:embed="rId3"/>
          <a:stretch>
            <a:fillRect/>
          </a:stretch>
        </p:blipFill>
        <p:spPr>
          <a:xfrm>
            <a:off x="4345747" y="1585270"/>
            <a:ext cx="4076866" cy="3086868"/>
          </a:xfrm>
          <a:prstGeom prst="rect">
            <a:avLst/>
          </a:prstGeom>
          <a:ln w="3175">
            <a:solidFill>
              <a:schemeClr val="accent1"/>
            </a:solidFill>
            <a:prstDash val="sysDot"/>
          </a:ln>
        </p:spPr>
      </p:pic>
      <p:pic>
        <p:nvPicPr>
          <p:cNvPr id="11" name="Picture 10">
            <a:extLst>
              <a:ext uri="{FF2B5EF4-FFF2-40B4-BE49-F238E27FC236}">
                <a16:creationId xmlns:a16="http://schemas.microsoft.com/office/drawing/2014/main" id="{268C508A-D452-4007-A13B-08F38B97DA1F}"/>
              </a:ext>
            </a:extLst>
          </p:cNvPr>
          <p:cNvPicPr>
            <a:picLocks noChangeAspect="1"/>
          </p:cNvPicPr>
          <p:nvPr/>
        </p:nvPicPr>
        <p:blipFill>
          <a:blip r:embed="rId4"/>
          <a:stretch>
            <a:fillRect/>
          </a:stretch>
        </p:blipFill>
        <p:spPr>
          <a:xfrm>
            <a:off x="8554470" y="1573754"/>
            <a:ext cx="3182304" cy="3109901"/>
          </a:xfrm>
          <a:prstGeom prst="rect">
            <a:avLst/>
          </a:prstGeom>
          <a:ln w="3175">
            <a:solidFill>
              <a:schemeClr val="accent1"/>
            </a:solidFill>
            <a:prstDash val="sysDot"/>
          </a:ln>
        </p:spPr>
      </p:pic>
    </p:spTree>
    <p:extLst>
      <p:ext uri="{BB962C8B-B14F-4D97-AF65-F5344CB8AC3E}">
        <p14:creationId xmlns:p14="http://schemas.microsoft.com/office/powerpoint/2010/main" val="3965337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510363" y="747706"/>
            <a:ext cx="11116339" cy="461665"/>
          </a:xfrm>
          <a:prstGeom prst="rect">
            <a:avLst/>
          </a:prstGeom>
          <a:noFill/>
        </p:spPr>
        <p:txBody>
          <a:bodyPr wrap="square" rtlCol="0">
            <a:spAutoFit/>
          </a:bodyPr>
          <a:lstStyle/>
          <a:p>
            <a:r>
              <a:rPr lang="en-US" sz="2400" dirty="0">
                <a:solidFill>
                  <a:srgbClr val="00B0F0"/>
                </a:solidFill>
              </a:rPr>
              <a:t>Question# 2 : What is the tenure of users on Facebook?</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FD6BFBC2-BC10-4109-87FA-B912BD9076DC}"/>
              </a:ext>
            </a:extLst>
          </p:cNvPr>
          <p:cNvSpPr txBox="1"/>
          <p:nvPr/>
        </p:nvSpPr>
        <p:spPr>
          <a:xfrm>
            <a:off x="544707" y="1710912"/>
            <a:ext cx="3654405"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0 to 1 year tenure users are more on Facebook which is 44% of total users</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31.6% of ‘0-1’ year tenure users are from age between 10 to 20 years and male gender users are 63%</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Data might be within a year of Facebook opened membership for age +13 year</a:t>
            </a:r>
          </a:p>
          <a:p>
            <a:pPr marL="342900" indent="-342900">
              <a:buFont typeface="Arial" panose="020B0604020202020204" pitchFamily="34" charset="0"/>
              <a:buChar char="•"/>
            </a:pPr>
            <a:endParaRPr lang="en-US" sz="2000" dirty="0">
              <a:solidFill>
                <a:srgbClr val="00B0F0"/>
              </a:solidFill>
            </a:endParaRPr>
          </a:p>
        </p:txBody>
      </p:sp>
      <p:pic>
        <p:nvPicPr>
          <p:cNvPr id="12" name="Picture 11">
            <a:extLst>
              <a:ext uri="{FF2B5EF4-FFF2-40B4-BE49-F238E27FC236}">
                <a16:creationId xmlns:a16="http://schemas.microsoft.com/office/drawing/2014/main" id="{B09BE406-974D-4D5C-AB62-E0313B38B261}"/>
              </a:ext>
            </a:extLst>
          </p:cNvPr>
          <p:cNvPicPr>
            <a:picLocks noChangeAspect="1"/>
          </p:cNvPicPr>
          <p:nvPr/>
        </p:nvPicPr>
        <p:blipFill>
          <a:blip r:embed="rId3"/>
          <a:stretch>
            <a:fillRect/>
          </a:stretch>
        </p:blipFill>
        <p:spPr>
          <a:xfrm>
            <a:off x="4344154" y="2260630"/>
            <a:ext cx="4614620" cy="2993991"/>
          </a:xfrm>
          <a:prstGeom prst="rect">
            <a:avLst/>
          </a:prstGeom>
          <a:ln w="3175">
            <a:solidFill>
              <a:schemeClr val="accent1"/>
            </a:solidFill>
            <a:prstDash val="sysDot"/>
          </a:ln>
        </p:spPr>
      </p:pic>
      <p:pic>
        <p:nvPicPr>
          <p:cNvPr id="19" name="Picture 18">
            <a:extLst>
              <a:ext uri="{FF2B5EF4-FFF2-40B4-BE49-F238E27FC236}">
                <a16:creationId xmlns:a16="http://schemas.microsoft.com/office/drawing/2014/main" id="{C1AB14BC-D6F7-476E-BA9C-8A00A1758AF9}"/>
              </a:ext>
            </a:extLst>
          </p:cNvPr>
          <p:cNvPicPr>
            <a:picLocks noChangeAspect="1"/>
          </p:cNvPicPr>
          <p:nvPr/>
        </p:nvPicPr>
        <p:blipFill>
          <a:blip r:embed="rId4"/>
          <a:stretch>
            <a:fillRect/>
          </a:stretch>
        </p:blipFill>
        <p:spPr>
          <a:xfrm>
            <a:off x="9103816" y="1376807"/>
            <a:ext cx="2395155" cy="2336422"/>
          </a:xfrm>
          <a:prstGeom prst="rect">
            <a:avLst/>
          </a:prstGeom>
          <a:ln w="3175">
            <a:solidFill>
              <a:schemeClr val="accent1"/>
            </a:solidFill>
            <a:prstDash val="sysDot"/>
          </a:ln>
        </p:spPr>
      </p:pic>
      <p:pic>
        <p:nvPicPr>
          <p:cNvPr id="21" name="Picture 20">
            <a:extLst>
              <a:ext uri="{FF2B5EF4-FFF2-40B4-BE49-F238E27FC236}">
                <a16:creationId xmlns:a16="http://schemas.microsoft.com/office/drawing/2014/main" id="{267764FB-B4C6-4CA4-9843-5F35F61A0940}"/>
              </a:ext>
            </a:extLst>
          </p:cNvPr>
          <p:cNvPicPr>
            <a:picLocks noChangeAspect="1"/>
          </p:cNvPicPr>
          <p:nvPr/>
        </p:nvPicPr>
        <p:blipFill>
          <a:blip r:embed="rId5"/>
          <a:stretch>
            <a:fillRect/>
          </a:stretch>
        </p:blipFill>
        <p:spPr>
          <a:xfrm>
            <a:off x="9103816" y="3780458"/>
            <a:ext cx="2400612" cy="2252562"/>
          </a:xfrm>
          <a:prstGeom prst="rect">
            <a:avLst/>
          </a:prstGeom>
          <a:ln w="3175">
            <a:solidFill>
              <a:schemeClr val="accent1"/>
            </a:solidFill>
            <a:prstDash val="sysDot"/>
          </a:ln>
        </p:spPr>
      </p:pic>
    </p:spTree>
    <p:extLst>
      <p:ext uri="{BB962C8B-B14F-4D97-AF65-F5344CB8AC3E}">
        <p14:creationId xmlns:p14="http://schemas.microsoft.com/office/powerpoint/2010/main" val="70170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180491" y="765810"/>
            <a:ext cx="11776082" cy="461665"/>
          </a:xfrm>
          <a:prstGeom prst="rect">
            <a:avLst/>
          </a:prstGeom>
          <a:noFill/>
        </p:spPr>
        <p:txBody>
          <a:bodyPr wrap="square" rtlCol="0">
            <a:spAutoFit/>
          </a:bodyPr>
          <a:lstStyle/>
          <a:p>
            <a:r>
              <a:rPr lang="en-US" sz="2400" dirty="0">
                <a:solidFill>
                  <a:srgbClr val="00B0F0"/>
                </a:solidFill>
              </a:rPr>
              <a:t>Question# 3 :  What gender/tenure have more friends and who initiated more friend request?</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FD6BFBC2-BC10-4109-87FA-B912BD9076DC}"/>
              </a:ext>
            </a:extLst>
          </p:cNvPr>
          <p:cNvSpPr txBox="1"/>
          <p:nvPr/>
        </p:nvSpPr>
        <p:spPr>
          <a:xfrm>
            <a:off x="602232" y="1338054"/>
            <a:ext cx="7799085" cy="4093428"/>
          </a:xfrm>
          <a:prstGeom prst="rect">
            <a:avLst/>
          </a:prstGeom>
          <a:noFill/>
        </p:spPr>
        <p:txBody>
          <a:bodyPr wrap="square" rtlCol="0">
            <a:spAutoFit/>
          </a:bodyPr>
          <a:lstStyle/>
          <a:p>
            <a:r>
              <a:rPr lang="en-US" sz="2000" u="sng" dirty="0">
                <a:solidFill>
                  <a:srgbClr val="00B0F0"/>
                </a:solidFill>
              </a:rPr>
              <a:t>Friends Count</a:t>
            </a:r>
          </a:p>
          <a:p>
            <a:pPr marL="342900" indent="-342900">
              <a:buFont typeface="Arial" panose="020B0604020202020204" pitchFamily="34" charset="0"/>
              <a:buChar char="•"/>
            </a:pPr>
            <a:r>
              <a:rPr lang="en-US" sz="2000" dirty="0">
                <a:solidFill>
                  <a:srgbClr val="00B0F0"/>
                </a:solidFill>
              </a:rPr>
              <a:t>Both Male and Female have almost equal number of friends count 50/50</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Both young and old female have more friends, whereas older Males have more friend</a:t>
            </a:r>
          </a:p>
          <a:p>
            <a:pPr marL="342900" indent="-342900">
              <a:buFont typeface="Arial" panose="020B0604020202020204" pitchFamily="34" charset="0"/>
              <a:buChar char="•"/>
            </a:pPr>
            <a:endParaRPr lang="en-US" sz="2000" dirty="0">
              <a:solidFill>
                <a:srgbClr val="00B0F0"/>
              </a:solidFill>
            </a:endParaRPr>
          </a:p>
          <a:p>
            <a:r>
              <a:rPr lang="en-US" sz="2000" u="sng" dirty="0">
                <a:solidFill>
                  <a:srgbClr val="00B0F0"/>
                </a:solidFill>
              </a:rPr>
              <a:t>Friendship Initiated</a:t>
            </a:r>
          </a:p>
          <a:p>
            <a:pPr marL="342900" indent="-342900">
              <a:buFont typeface="Arial" panose="020B0604020202020204" pitchFamily="34" charset="0"/>
              <a:buChar char="•"/>
            </a:pPr>
            <a:r>
              <a:rPr lang="en-US" sz="2000" dirty="0">
                <a:solidFill>
                  <a:srgbClr val="00B0F0"/>
                </a:solidFill>
              </a:rPr>
              <a:t>Male – 57% &amp; Female 43%</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Age +61 of Male initiated friendships more</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Age between 10 to 60 Female initiated friendship more</a:t>
            </a:r>
          </a:p>
        </p:txBody>
      </p:sp>
      <p:pic>
        <p:nvPicPr>
          <p:cNvPr id="17" name="Picture 16">
            <a:extLst>
              <a:ext uri="{FF2B5EF4-FFF2-40B4-BE49-F238E27FC236}">
                <a16:creationId xmlns:a16="http://schemas.microsoft.com/office/drawing/2014/main" id="{5A865D91-9889-486F-BF50-1E477CC7EABF}"/>
              </a:ext>
            </a:extLst>
          </p:cNvPr>
          <p:cNvPicPr>
            <a:picLocks noChangeAspect="1"/>
          </p:cNvPicPr>
          <p:nvPr/>
        </p:nvPicPr>
        <p:blipFill>
          <a:blip r:embed="rId3"/>
          <a:stretch>
            <a:fillRect/>
          </a:stretch>
        </p:blipFill>
        <p:spPr>
          <a:xfrm>
            <a:off x="8485385" y="3816154"/>
            <a:ext cx="3047443" cy="2251387"/>
          </a:xfrm>
          <a:prstGeom prst="rect">
            <a:avLst/>
          </a:prstGeom>
          <a:ln w="3175">
            <a:solidFill>
              <a:schemeClr val="accent1"/>
            </a:solidFill>
            <a:prstDash val="sysDot"/>
          </a:ln>
        </p:spPr>
      </p:pic>
      <p:pic>
        <p:nvPicPr>
          <p:cNvPr id="19" name="Picture 18">
            <a:extLst>
              <a:ext uri="{FF2B5EF4-FFF2-40B4-BE49-F238E27FC236}">
                <a16:creationId xmlns:a16="http://schemas.microsoft.com/office/drawing/2014/main" id="{BB854190-DF94-4904-B695-60CFD7498AD9}"/>
              </a:ext>
            </a:extLst>
          </p:cNvPr>
          <p:cNvPicPr>
            <a:picLocks noChangeAspect="1"/>
          </p:cNvPicPr>
          <p:nvPr/>
        </p:nvPicPr>
        <p:blipFill>
          <a:blip r:embed="rId4"/>
          <a:stretch>
            <a:fillRect/>
          </a:stretch>
        </p:blipFill>
        <p:spPr>
          <a:xfrm>
            <a:off x="8455739" y="1381706"/>
            <a:ext cx="3077089" cy="2312699"/>
          </a:xfrm>
          <a:prstGeom prst="rect">
            <a:avLst/>
          </a:prstGeom>
          <a:ln w="3175">
            <a:solidFill>
              <a:schemeClr val="accent1"/>
            </a:solidFill>
            <a:prstDash val="sysDot"/>
          </a:ln>
        </p:spPr>
      </p:pic>
      <p:sp>
        <p:nvSpPr>
          <p:cNvPr id="9" name="TextBox 8">
            <a:extLst>
              <a:ext uri="{FF2B5EF4-FFF2-40B4-BE49-F238E27FC236}">
                <a16:creationId xmlns:a16="http://schemas.microsoft.com/office/drawing/2014/main" id="{694A5D71-40BC-4228-B573-8A7D22C1BC53}"/>
              </a:ext>
            </a:extLst>
          </p:cNvPr>
          <p:cNvSpPr txBox="1"/>
          <p:nvPr/>
        </p:nvSpPr>
        <p:spPr>
          <a:xfrm>
            <a:off x="510363" y="5463963"/>
            <a:ext cx="7799084" cy="646331"/>
          </a:xfrm>
          <a:prstGeom prst="rect">
            <a:avLst/>
          </a:prstGeom>
          <a:noFill/>
        </p:spPr>
        <p:txBody>
          <a:bodyPr wrap="square">
            <a:spAutoFit/>
          </a:bodyPr>
          <a:lstStyle/>
          <a:p>
            <a:r>
              <a:rPr lang="en-US" i="1" dirty="0">
                <a:solidFill>
                  <a:srgbClr val="00B0F0"/>
                </a:solidFill>
              </a:rPr>
              <a:t>(</a:t>
            </a:r>
            <a:r>
              <a:rPr lang="en-US" sz="1800" i="1" dirty="0">
                <a:solidFill>
                  <a:srgbClr val="00B0F0"/>
                </a:solidFill>
              </a:rPr>
              <a:t>1962 users don’t have any friend and 2997 users never initiated friendship and majority from 0 - 1 year tenure)</a:t>
            </a:r>
          </a:p>
        </p:txBody>
      </p:sp>
    </p:spTree>
    <p:extLst>
      <p:ext uri="{BB962C8B-B14F-4D97-AF65-F5344CB8AC3E}">
        <p14:creationId xmlns:p14="http://schemas.microsoft.com/office/powerpoint/2010/main" val="2338611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510363" y="747706"/>
            <a:ext cx="11116339" cy="461665"/>
          </a:xfrm>
          <a:prstGeom prst="rect">
            <a:avLst/>
          </a:prstGeom>
          <a:noFill/>
        </p:spPr>
        <p:txBody>
          <a:bodyPr wrap="square" rtlCol="0">
            <a:spAutoFit/>
          </a:bodyPr>
          <a:lstStyle/>
          <a:p>
            <a:r>
              <a:rPr lang="en-US" sz="2400" dirty="0">
                <a:solidFill>
                  <a:srgbClr val="00B0F0"/>
                </a:solidFill>
              </a:rPr>
              <a:t>Question# 3 :  Continued., correlation between friends count and friendship initiated</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sp>
        <p:nvSpPr>
          <p:cNvPr id="10" name="TextBox 9">
            <a:extLst>
              <a:ext uri="{FF2B5EF4-FFF2-40B4-BE49-F238E27FC236}">
                <a16:creationId xmlns:a16="http://schemas.microsoft.com/office/drawing/2014/main" id="{FD6BFBC2-BC10-4109-87FA-B912BD9076DC}"/>
              </a:ext>
            </a:extLst>
          </p:cNvPr>
          <p:cNvSpPr txBox="1"/>
          <p:nvPr/>
        </p:nvSpPr>
        <p:spPr>
          <a:xfrm>
            <a:off x="752488" y="2613392"/>
            <a:ext cx="4150070"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Positive correlation</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More friendship initiated have more friends count on Facebook</a:t>
            </a:r>
          </a:p>
        </p:txBody>
      </p:sp>
      <p:pic>
        <p:nvPicPr>
          <p:cNvPr id="4" name="Picture 3">
            <a:extLst>
              <a:ext uri="{FF2B5EF4-FFF2-40B4-BE49-F238E27FC236}">
                <a16:creationId xmlns:a16="http://schemas.microsoft.com/office/drawing/2014/main" id="{A4B022D7-4B92-4963-8F57-0CDBB1F3B32A}"/>
              </a:ext>
            </a:extLst>
          </p:cNvPr>
          <p:cNvPicPr>
            <a:picLocks noChangeAspect="1"/>
          </p:cNvPicPr>
          <p:nvPr/>
        </p:nvPicPr>
        <p:blipFill>
          <a:blip r:embed="rId3"/>
          <a:stretch>
            <a:fillRect/>
          </a:stretch>
        </p:blipFill>
        <p:spPr>
          <a:xfrm>
            <a:off x="4856429" y="1369345"/>
            <a:ext cx="6770273" cy="4619329"/>
          </a:xfrm>
          <a:prstGeom prst="rect">
            <a:avLst/>
          </a:prstGeom>
          <a:ln w="3175">
            <a:solidFill>
              <a:schemeClr val="accent1"/>
            </a:solidFill>
            <a:prstDash val="sysDot"/>
          </a:ln>
        </p:spPr>
      </p:pic>
    </p:spTree>
    <p:extLst>
      <p:ext uri="{BB962C8B-B14F-4D97-AF65-F5344CB8AC3E}">
        <p14:creationId xmlns:p14="http://schemas.microsoft.com/office/powerpoint/2010/main" val="1141114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696670A0-F656-40AA-8C66-BDE8CCB5E26E}"/>
              </a:ext>
            </a:extLst>
          </p:cNvPr>
          <p:cNvCxnSpPr>
            <a:cxnSpLocks/>
          </p:cNvCxnSpPr>
          <p:nvPr/>
        </p:nvCxnSpPr>
        <p:spPr>
          <a:xfrm>
            <a:off x="510363" y="1259956"/>
            <a:ext cx="11116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A27089-51B7-485C-841F-25BB90936DD9}"/>
              </a:ext>
            </a:extLst>
          </p:cNvPr>
          <p:cNvSpPr txBox="1"/>
          <p:nvPr/>
        </p:nvSpPr>
        <p:spPr>
          <a:xfrm>
            <a:off x="440252" y="798291"/>
            <a:ext cx="11256559" cy="461665"/>
          </a:xfrm>
          <a:prstGeom prst="rect">
            <a:avLst/>
          </a:prstGeom>
          <a:noFill/>
        </p:spPr>
        <p:txBody>
          <a:bodyPr wrap="square" rtlCol="0">
            <a:spAutoFit/>
          </a:bodyPr>
          <a:lstStyle/>
          <a:p>
            <a:r>
              <a:rPr lang="en-US" sz="2400" dirty="0">
                <a:solidFill>
                  <a:srgbClr val="00B0F0"/>
                </a:solidFill>
              </a:rPr>
              <a:t>Question# 4 : Which gender provide or receive more likes and on platform mobile/www?</a:t>
            </a:r>
            <a:endParaRPr lang="en-US" sz="6600" dirty="0">
              <a:solidFill>
                <a:srgbClr val="00B0F0"/>
              </a:solidFill>
            </a:endParaRPr>
          </a:p>
        </p:txBody>
      </p:sp>
      <p:pic>
        <p:nvPicPr>
          <p:cNvPr id="8" name="Picture 7">
            <a:extLst>
              <a:ext uri="{FF2B5EF4-FFF2-40B4-BE49-F238E27FC236}">
                <a16:creationId xmlns:a16="http://schemas.microsoft.com/office/drawing/2014/main" id="{E5F984A7-3D8A-45CA-AD55-2B23394E02E3}"/>
              </a:ext>
            </a:extLst>
          </p:cNvPr>
          <p:cNvPicPr>
            <a:picLocks noChangeAspect="1"/>
          </p:cNvPicPr>
          <p:nvPr/>
        </p:nvPicPr>
        <p:blipFill>
          <a:blip r:embed="rId2"/>
          <a:stretch>
            <a:fillRect/>
          </a:stretch>
        </p:blipFill>
        <p:spPr>
          <a:xfrm>
            <a:off x="0" y="41542"/>
            <a:ext cx="1422809" cy="655580"/>
          </a:xfrm>
          <a:prstGeom prst="rect">
            <a:avLst/>
          </a:prstGeom>
        </p:spPr>
      </p:pic>
      <p:pic>
        <p:nvPicPr>
          <p:cNvPr id="4" name="Picture 3">
            <a:extLst>
              <a:ext uri="{FF2B5EF4-FFF2-40B4-BE49-F238E27FC236}">
                <a16:creationId xmlns:a16="http://schemas.microsoft.com/office/drawing/2014/main" id="{D74F8599-E05B-491E-A9D4-E8B67AD9102C}"/>
              </a:ext>
            </a:extLst>
          </p:cNvPr>
          <p:cNvPicPr>
            <a:picLocks noChangeAspect="1"/>
          </p:cNvPicPr>
          <p:nvPr/>
        </p:nvPicPr>
        <p:blipFill>
          <a:blip r:embed="rId3"/>
          <a:stretch>
            <a:fillRect/>
          </a:stretch>
        </p:blipFill>
        <p:spPr>
          <a:xfrm>
            <a:off x="908881" y="2039159"/>
            <a:ext cx="4530470" cy="2180218"/>
          </a:xfrm>
          <a:prstGeom prst="rect">
            <a:avLst/>
          </a:prstGeom>
          <a:ln w="3175">
            <a:solidFill>
              <a:schemeClr val="accent1"/>
            </a:solidFill>
            <a:prstDash val="sysDot"/>
          </a:ln>
        </p:spPr>
      </p:pic>
      <p:sp>
        <p:nvSpPr>
          <p:cNvPr id="10" name="TextBox 9">
            <a:extLst>
              <a:ext uri="{FF2B5EF4-FFF2-40B4-BE49-F238E27FC236}">
                <a16:creationId xmlns:a16="http://schemas.microsoft.com/office/drawing/2014/main" id="{3B64F087-F73B-49E5-AC6D-5EE769C4C7F0}"/>
              </a:ext>
            </a:extLst>
          </p:cNvPr>
          <p:cNvSpPr txBox="1"/>
          <p:nvPr/>
        </p:nvSpPr>
        <p:spPr>
          <a:xfrm>
            <a:off x="908881" y="4431905"/>
            <a:ext cx="447448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Female gender dominating both for liking other’s post &amp; receiving likes for their own posts on Facebook</a:t>
            </a:r>
          </a:p>
        </p:txBody>
      </p:sp>
      <p:sp>
        <p:nvSpPr>
          <p:cNvPr id="11" name="TextBox 10">
            <a:extLst>
              <a:ext uri="{FF2B5EF4-FFF2-40B4-BE49-F238E27FC236}">
                <a16:creationId xmlns:a16="http://schemas.microsoft.com/office/drawing/2014/main" id="{19B0CB1D-2079-4CB1-AF3F-3EBEE6AD0DD7}"/>
              </a:ext>
            </a:extLst>
          </p:cNvPr>
          <p:cNvSpPr txBox="1"/>
          <p:nvPr/>
        </p:nvSpPr>
        <p:spPr>
          <a:xfrm>
            <a:off x="6621320" y="4431904"/>
            <a:ext cx="4493408"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B0F0"/>
                </a:solidFill>
              </a:rPr>
              <a:t>10 – 20 age group does more likes than likes received</a:t>
            </a:r>
          </a:p>
          <a:p>
            <a:pPr marL="342900" indent="-342900">
              <a:buFont typeface="Arial" panose="020B0604020202020204" pitchFamily="34" charset="0"/>
              <a:buChar char="•"/>
            </a:pPr>
            <a:endParaRPr lang="en-US" sz="2000" dirty="0">
              <a:solidFill>
                <a:srgbClr val="00B0F0"/>
              </a:solidFill>
            </a:endParaRPr>
          </a:p>
          <a:p>
            <a:pPr marL="342900" indent="-342900">
              <a:buFont typeface="Arial" panose="020B0604020202020204" pitchFamily="34" charset="0"/>
              <a:buChar char="•"/>
            </a:pPr>
            <a:r>
              <a:rPr lang="en-US" sz="2000" dirty="0">
                <a:solidFill>
                  <a:srgbClr val="00B0F0"/>
                </a:solidFill>
              </a:rPr>
              <a:t>Rest age group receives like more than they liking other post</a:t>
            </a:r>
          </a:p>
        </p:txBody>
      </p:sp>
      <p:sp>
        <p:nvSpPr>
          <p:cNvPr id="13" name="TextBox 12">
            <a:extLst>
              <a:ext uri="{FF2B5EF4-FFF2-40B4-BE49-F238E27FC236}">
                <a16:creationId xmlns:a16="http://schemas.microsoft.com/office/drawing/2014/main" id="{F774F685-4CE5-4A0C-B96C-EB6F505943D7}"/>
              </a:ext>
            </a:extLst>
          </p:cNvPr>
          <p:cNvSpPr txBox="1"/>
          <p:nvPr/>
        </p:nvSpPr>
        <p:spPr>
          <a:xfrm>
            <a:off x="478665" y="1410432"/>
            <a:ext cx="6100292" cy="369332"/>
          </a:xfrm>
          <a:prstGeom prst="rect">
            <a:avLst/>
          </a:prstGeom>
          <a:noFill/>
        </p:spPr>
        <p:txBody>
          <a:bodyPr wrap="square">
            <a:spAutoFit/>
          </a:bodyPr>
          <a:lstStyle/>
          <a:p>
            <a:r>
              <a:rPr lang="en-US" sz="1800" u="sng" dirty="0">
                <a:solidFill>
                  <a:srgbClr val="00B0F0"/>
                </a:solidFill>
              </a:rPr>
              <a:t>Likes &amp; Likes Received by Gender and Age</a:t>
            </a:r>
            <a:r>
              <a:rPr lang="en-US" sz="1800" dirty="0">
                <a:solidFill>
                  <a:srgbClr val="00B0F0"/>
                </a:solidFill>
              </a:rPr>
              <a:t> :</a:t>
            </a:r>
          </a:p>
        </p:txBody>
      </p:sp>
      <p:pic>
        <p:nvPicPr>
          <p:cNvPr id="17" name="Picture 16">
            <a:extLst>
              <a:ext uri="{FF2B5EF4-FFF2-40B4-BE49-F238E27FC236}">
                <a16:creationId xmlns:a16="http://schemas.microsoft.com/office/drawing/2014/main" id="{8BED9CC9-24C2-4477-A503-018BAC99727D}"/>
              </a:ext>
            </a:extLst>
          </p:cNvPr>
          <p:cNvPicPr>
            <a:picLocks noChangeAspect="1"/>
          </p:cNvPicPr>
          <p:nvPr/>
        </p:nvPicPr>
        <p:blipFill>
          <a:blip r:embed="rId4"/>
          <a:stretch>
            <a:fillRect/>
          </a:stretch>
        </p:blipFill>
        <p:spPr>
          <a:xfrm>
            <a:off x="6631705" y="2039160"/>
            <a:ext cx="4261351" cy="2179852"/>
          </a:xfrm>
          <a:prstGeom prst="rect">
            <a:avLst/>
          </a:prstGeom>
          <a:ln w="3175">
            <a:solidFill>
              <a:schemeClr val="accent1"/>
            </a:solidFill>
            <a:prstDash val="sysDot"/>
          </a:ln>
        </p:spPr>
      </p:pic>
      <p:pic>
        <p:nvPicPr>
          <p:cNvPr id="12" name="Picture 11" descr="A picture containing text, clipart&#10;&#10;Description automatically generated">
            <a:extLst>
              <a:ext uri="{FF2B5EF4-FFF2-40B4-BE49-F238E27FC236}">
                <a16:creationId xmlns:a16="http://schemas.microsoft.com/office/drawing/2014/main" id="{6FC8B88A-BBA5-43A5-87AB-80D9518588EC}"/>
              </a:ext>
            </a:extLst>
          </p:cNvPr>
          <p:cNvPicPr>
            <a:picLocks noChangeAspect="1"/>
          </p:cNvPicPr>
          <p:nvPr/>
        </p:nvPicPr>
        <p:blipFill>
          <a:blip r:embed="rId5"/>
          <a:stretch>
            <a:fillRect/>
          </a:stretch>
        </p:blipFill>
        <p:spPr>
          <a:xfrm>
            <a:off x="286339" y="5728666"/>
            <a:ext cx="1581865" cy="889643"/>
          </a:xfrm>
          <a:prstGeom prst="rect">
            <a:avLst/>
          </a:prstGeom>
          <a:scene3d>
            <a:camera prst="perspectiveRight"/>
            <a:lightRig rig="threePt" dir="t"/>
          </a:scene3d>
        </p:spPr>
      </p:pic>
    </p:spTree>
    <p:extLst>
      <p:ext uri="{BB962C8B-B14F-4D97-AF65-F5344CB8AC3E}">
        <p14:creationId xmlns:p14="http://schemas.microsoft.com/office/powerpoint/2010/main" val="963979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1890</TotalTime>
  <Words>896</Words>
  <Application>Microsoft Office PowerPoint</Application>
  <PresentationFormat>Widescreen</PresentationFormat>
  <Paragraphs>93</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Georgia</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Gupta17, Rahul</dc:creator>
  <cp:lastModifiedBy>Gupta17, Rahul</cp:lastModifiedBy>
  <cp:revision>90</cp:revision>
  <dcterms:created xsi:type="dcterms:W3CDTF">2022-02-21T11:21:21Z</dcterms:created>
  <dcterms:modified xsi:type="dcterms:W3CDTF">2022-02-25T12:40:00Z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4759c52-a6db-4813-b00f-5ea20e29646d_Enabled">
    <vt:lpwstr>true</vt:lpwstr>
  </property>
  <property fmtid="{D5CDD505-2E9C-101B-9397-08002B2CF9AE}" pid="3" name="MSIP_Label_34759c52-a6db-4813-b00f-5ea20e29646d_SetDate">
    <vt:lpwstr>2022-02-21T11:34:18Z</vt:lpwstr>
  </property>
  <property fmtid="{D5CDD505-2E9C-101B-9397-08002B2CF9AE}" pid="4" name="MSIP_Label_34759c52-a6db-4813-b00f-5ea20e29646d_Method">
    <vt:lpwstr>Privileged</vt:lpwstr>
  </property>
  <property fmtid="{D5CDD505-2E9C-101B-9397-08002B2CF9AE}" pid="5" name="MSIP_Label_34759c52-a6db-4813-b00f-5ea20e29646d_Name">
    <vt:lpwstr>Public</vt:lpwstr>
  </property>
  <property fmtid="{D5CDD505-2E9C-101B-9397-08002B2CF9AE}" pid="6" name="MSIP_Label_34759c52-a6db-4813-b00f-5ea20e29646d_SiteId">
    <vt:lpwstr>945c199a-83a2-4e80-9f8c-5a91be5752dd</vt:lpwstr>
  </property>
  <property fmtid="{D5CDD505-2E9C-101B-9397-08002B2CF9AE}" pid="7" name="MSIP_Label_34759c52-a6db-4813-b00f-5ea20e29646d_ActionId">
    <vt:lpwstr>ad93fb91-1394-4bb5-83c9-252b01af780c</vt:lpwstr>
  </property>
  <property fmtid="{D5CDD505-2E9C-101B-9397-08002B2CF9AE}" pid="8" name="MSIP_Label_34759c52-a6db-4813-b00f-5ea20e29646d_ContentBits">
    <vt:lpwstr>0</vt:lpwstr>
  </property>
</Properties>
</file>